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7" r:id="rId3"/>
    <p:sldId id="337" r:id="rId4"/>
    <p:sldId id="338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259" r:id="rId18"/>
    <p:sldId id="278" r:id="rId19"/>
    <p:sldId id="298" r:id="rId20"/>
    <p:sldId id="299" r:id="rId21"/>
    <p:sldId id="325" r:id="rId22"/>
    <p:sldId id="322" r:id="rId23"/>
    <p:sldId id="323" r:id="rId2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1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6-12-2016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1a. 10 dagen</a:t>
            </a:r>
          </a:p>
          <a:p>
            <a:pPr marL="0" indent="0">
              <a:buNone/>
            </a:pPr>
            <a:r>
              <a:rPr lang="nl-NL" dirty="0" smtClean="0"/>
              <a:t>1b. 1% voor (30-10) = 20 dagen tegoed. 365/20 x 1%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= </a:t>
            </a:r>
            <a:r>
              <a:rPr lang="nl-NL" dirty="0" smtClean="0"/>
              <a:t>18,3% </a:t>
            </a:r>
            <a:r>
              <a:rPr lang="nl-NL" dirty="0" smtClean="0"/>
              <a:t>per jaar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2. 3% voor 60 dagen = </a:t>
            </a:r>
            <a:r>
              <a:rPr lang="nl-NL" dirty="0" smtClean="0"/>
              <a:t>18,3%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Of 3% voor 2 maanden = 18%</a:t>
            </a:r>
            <a:r>
              <a:rPr lang="nl-NL" dirty="0" smtClean="0"/>
              <a:t>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3a. </a:t>
            </a:r>
            <a:r>
              <a:rPr lang="nl-NL" dirty="0" smtClean="0"/>
              <a:t>365/52 * 1% = 7,01%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3b. </a:t>
            </a:r>
            <a:r>
              <a:rPr lang="nl-NL" dirty="0" smtClean="0"/>
              <a:t>365/22 *1,5% = 24,9%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60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Leasing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0" y="1909762"/>
            <a:ext cx="44958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3.8 Leasing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Operationele lease &amp; financiële lease</a:t>
            </a:r>
          </a:p>
          <a:p>
            <a:endParaRPr lang="nl-NL" dirty="0"/>
          </a:p>
          <a:p>
            <a:r>
              <a:rPr lang="nl-NL" dirty="0" smtClean="0"/>
              <a:t>Operationele lease </a:t>
            </a:r>
          </a:p>
          <a:p>
            <a:pPr lvl="1"/>
            <a:r>
              <a:rPr lang="nl-NL" dirty="0" smtClean="0"/>
              <a:t>Vergelijkbaar met huren (huurkoop)</a:t>
            </a:r>
          </a:p>
          <a:p>
            <a:pPr lvl="1"/>
            <a:r>
              <a:rPr lang="nl-NL" dirty="0" smtClean="0"/>
              <a:t>Je betaalt kosten voor afschrijving, rente en administratie</a:t>
            </a:r>
          </a:p>
          <a:p>
            <a:pPr lvl="1"/>
            <a:r>
              <a:rPr lang="nl-NL" dirty="0" smtClean="0"/>
              <a:t>Looptijd is korter dan de verwachte levensduur</a:t>
            </a:r>
          </a:p>
          <a:p>
            <a:pPr lvl="1"/>
            <a:endParaRPr lang="nl-NL" dirty="0"/>
          </a:p>
          <a:p>
            <a:r>
              <a:rPr lang="nl-NL" dirty="0" smtClean="0"/>
              <a:t>Operationele lease: full service</a:t>
            </a:r>
          </a:p>
          <a:p>
            <a:pPr lvl="1"/>
            <a:r>
              <a:rPr lang="nl-NL" dirty="0" smtClean="0"/>
              <a:t>Ook met kosten verzekering, onderhoud, reparatie</a:t>
            </a:r>
          </a:p>
          <a:p>
            <a:pPr lvl="1"/>
            <a:endParaRPr lang="nl-NL" dirty="0"/>
          </a:p>
          <a:p>
            <a:r>
              <a:rPr lang="nl-NL" dirty="0" smtClean="0"/>
              <a:t>Financiële lease</a:t>
            </a:r>
          </a:p>
          <a:p>
            <a:pPr lvl="1"/>
            <a:r>
              <a:rPr lang="nl-NL" dirty="0" smtClean="0"/>
              <a:t>Stil pandrecht voor 100%</a:t>
            </a:r>
          </a:p>
          <a:p>
            <a:pPr lvl="1"/>
            <a:r>
              <a:rPr lang="nl-NL" dirty="0" smtClean="0"/>
              <a:t>Ondernemer wordt wel gelijk eigenaar (koop op afbetaling</a:t>
            </a:r>
          </a:p>
        </p:txBody>
      </p:sp>
    </p:spTree>
    <p:extLst>
      <p:ext uri="{BB962C8B-B14F-4D97-AF65-F5344CB8AC3E}">
        <p14:creationId xmlns:p14="http://schemas.microsoft.com/office/powerpoint/2010/main" val="36907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67989"/>
            <a:ext cx="5760640" cy="5777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912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Maak opdracht 1 en 3 vanaf pagina 237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94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1. 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33850"/>
            <a:ext cx="5656700" cy="3811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9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3"/>
            <a:ext cx="8496944" cy="4320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 smtClean="0"/>
              <a:t>3. </a:t>
            </a:r>
          </a:p>
          <a:p>
            <a:pPr marL="0" indent="0">
              <a:buNone/>
            </a:pPr>
            <a:r>
              <a:rPr lang="nl-NL" dirty="0" smtClean="0"/>
              <a:t>Koop:	- afschrijving	:1,5% van €660.000 x10 = 	€99.000,-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onderhoud en vaste lasten			€34.000,-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rente:						</a:t>
            </a:r>
            <a:r>
              <a:rPr lang="nl-NL" u="sng" dirty="0" smtClean="0"/>
              <a:t>€520.000,-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totaal						€653.000,-</a:t>
            </a:r>
          </a:p>
          <a:p>
            <a:pPr marL="0" indent="0">
              <a:buNone/>
            </a:pPr>
            <a:r>
              <a:rPr lang="nl-NL" dirty="0" smtClean="0"/>
              <a:t>Lease: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- 300 x 215 x 5+ 300 x 265 x 5		€720.000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onderhoud + vaste lasten			</a:t>
            </a:r>
            <a:r>
              <a:rPr lang="nl-NL" u="sng" dirty="0" smtClean="0"/>
              <a:t>€  34.000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						€754.000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Huur:	- 300 x 218 x 10=				€654.000</a:t>
            </a:r>
          </a:p>
          <a:p>
            <a:pPr marL="0" indent="0">
              <a:buNone/>
            </a:pPr>
            <a:r>
              <a:rPr lang="nl-NL" dirty="0" smtClean="0"/>
              <a:t>Kopen is het voordeligst.</a:t>
            </a:r>
          </a:p>
        </p:txBody>
      </p:sp>
    </p:spTree>
    <p:extLst>
      <p:ext uri="{BB962C8B-B14F-4D97-AF65-F5344CB8AC3E}">
        <p14:creationId xmlns:p14="http://schemas.microsoft.com/office/powerpoint/2010/main" val="124762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Gisteren: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3.6: bankkrediet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>
              <a:buFontTx/>
              <a:buChar char="-"/>
            </a:pPr>
            <a:r>
              <a:rPr lang="nl-NL" dirty="0" smtClean="0"/>
              <a:t>Oefenopgaven: de antwoorden</a:t>
            </a:r>
          </a:p>
          <a:p>
            <a:pPr>
              <a:buFontTx/>
              <a:buChar char="-"/>
            </a:pPr>
            <a:r>
              <a:rPr lang="nl-NL" dirty="0" smtClean="0"/>
              <a:t>3.6: de antwoorden</a:t>
            </a:r>
          </a:p>
          <a:p>
            <a:pPr>
              <a:buFontTx/>
              <a:buChar char="-"/>
            </a:pPr>
            <a:r>
              <a:rPr lang="nl-NL" dirty="0" smtClean="0"/>
              <a:t>3.7: leverancierskrediet.</a:t>
            </a:r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3.6 Bankkrediet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Rekening-courantkrediet.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Een bedrijf mag tot een bepaald bedrag rood 	staan. </a:t>
            </a:r>
            <a:r>
              <a:rPr lang="nl-NL" dirty="0" smtClean="0">
                <a:sym typeface="Wingdings" panose="05000000000000000000" pitchFamily="2" charset="2"/>
              </a:rPr>
              <a:t> Kredietlimiet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	Een bank wil een zekerheidsstelling 	(onderpand). Dat kan een pand zijn bij een 	hypothecair krediet, maar ook inventaris of 	openstaande debiteuren.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Dit is nooit 100% van de waarde!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23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bankkrediet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Hypothecair krediet</a:t>
            </a:r>
          </a:p>
          <a:p>
            <a:pPr lvl="1"/>
            <a:r>
              <a:rPr lang="nl-NL" dirty="0" smtClean="0"/>
              <a:t>90% van de executiewaarde (en die is 85%)</a:t>
            </a:r>
          </a:p>
          <a:p>
            <a:r>
              <a:rPr lang="nl-NL" dirty="0" smtClean="0"/>
              <a:t>Stilpandrecht </a:t>
            </a:r>
          </a:p>
          <a:p>
            <a:pPr lvl="1"/>
            <a:r>
              <a:rPr lang="nl-NL" dirty="0" smtClean="0"/>
              <a:t>Voorraden</a:t>
            </a:r>
          </a:p>
          <a:p>
            <a:pPr lvl="1"/>
            <a:r>
              <a:rPr lang="nl-NL" dirty="0" smtClean="0"/>
              <a:t>Vorderingen op debiteuren</a:t>
            </a:r>
          </a:p>
          <a:p>
            <a:pPr lvl="1"/>
            <a:r>
              <a:rPr lang="nl-NL" dirty="0" smtClean="0"/>
              <a:t>Inventaris</a:t>
            </a:r>
          </a:p>
          <a:p>
            <a:pPr lvl="1"/>
            <a:r>
              <a:rPr lang="nl-NL" dirty="0" smtClean="0"/>
              <a:t>Machines</a:t>
            </a:r>
          </a:p>
          <a:p>
            <a:r>
              <a:rPr lang="nl-NL" dirty="0" smtClean="0"/>
              <a:t>Borgstelling</a:t>
            </a:r>
          </a:p>
          <a:p>
            <a:pPr lvl="1"/>
            <a:r>
              <a:rPr lang="nl-NL" dirty="0" smtClean="0"/>
              <a:t>Persoonlijk</a:t>
            </a:r>
          </a:p>
          <a:p>
            <a:pPr lvl="1"/>
            <a:r>
              <a:rPr lang="nl-NL" dirty="0" smtClean="0"/>
              <a:t>Borgstelling - </a:t>
            </a:r>
            <a:r>
              <a:rPr lang="nl-NL" dirty="0" err="1" smtClean="0"/>
              <a:t>MKBkredieten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7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Opdrachten: de antwoorden blz. 222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nl-NL" dirty="0" smtClean="0"/>
              <a:t>Onderpand x 80% = €64.000. Voldoende</a:t>
            </a:r>
          </a:p>
          <a:p>
            <a:pPr marL="457200" indent="-457200">
              <a:buAutoNum type="arabicPeriod"/>
            </a:pPr>
            <a:r>
              <a:rPr lang="nl-NL" dirty="0" smtClean="0"/>
              <a:t>Onderpand x 60% = €54.000. Voldoende</a:t>
            </a:r>
          </a:p>
          <a:p>
            <a:pPr marL="457200" indent="-457200">
              <a:buAutoNum type="arabicPeriod"/>
            </a:pPr>
            <a:r>
              <a:rPr lang="nl-NL" dirty="0" smtClean="0"/>
              <a:t>Onderpand x 75% = €75.000.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+ Borgstelling van €</a:t>
            </a:r>
            <a:r>
              <a:rPr lang="nl-NL" dirty="0" smtClean="0"/>
              <a:t>150.000 </a:t>
            </a:r>
            <a:r>
              <a:rPr lang="nl-NL" dirty="0" smtClean="0"/>
              <a:t>= </a:t>
            </a:r>
            <a:r>
              <a:rPr lang="nl-NL" dirty="0" smtClean="0"/>
              <a:t>€</a:t>
            </a:r>
            <a:r>
              <a:rPr lang="nl-NL" dirty="0" smtClean="0"/>
              <a:t>22</a:t>
            </a:r>
            <a:r>
              <a:rPr lang="nl-NL" dirty="0" smtClean="0"/>
              <a:t>5.000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Niet voldoende (-€15.000)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085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3.7 Leverancierskrediet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Dit zijn crediteuren.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Wachten ze lang: rente</a:t>
            </a:r>
          </a:p>
          <a:p>
            <a:pPr marL="0" indent="0">
              <a:buNone/>
            </a:pPr>
            <a:r>
              <a:rPr lang="nl-NL" dirty="0" smtClean="0"/>
              <a:t>Wachten ze nog langer: risico van wanbetaling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Oplossing: korting bij snelle betaling.</a:t>
            </a:r>
          </a:p>
          <a:p>
            <a:pPr marL="0" indent="0">
              <a:buNone/>
            </a:pPr>
            <a:r>
              <a:rPr lang="nl-NL" dirty="0" smtClean="0"/>
              <a:t>Oplossing: toeslag voor leverancierskrediet</a:t>
            </a:r>
          </a:p>
        </p:txBody>
      </p:sp>
    </p:spTree>
    <p:extLst>
      <p:ext uri="{BB962C8B-B14F-4D97-AF65-F5344CB8AC3E}">
        <p14:creationId xmlns:p14="http://schemas.microsoft.com/office/powerpoint/2010/main" val="368415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700808"/>
            <a:ext cx="377743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2" y="3846182"/>
            <a:ext cx="4603131" cy="2175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21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Omrekenen naar % per jaar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8 dagen kosteloos</a:t>
            </a:r>
          </a:p>
          <a:p>
            <a:r>
              <a:rPr lang="nl-NL" dirty="0" smtClean="0"/>
              <a:t>Binnen 30 dagen betalen</a:t>
            </a:r>
          </a:p>
          <a:p>
            <a:r>
              <a:rPr lang="nl-NL" dirty="0" smtClean="0"/>
              <a:t>Dus 1% in 22 dagen.</a:t>
            </a:r>
          </a:p>
          <a:p>
            <a:endParaRPr lang="nl-NL" dirty="0"/>
          </a:p>
          <a:p>
            <a:r>
              <a:rPr lang="nl-NL" dirty="0" smtClean="0"/>
              <a:t>Omrekenen naar jaren: 16,6%op jaarbasis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45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opgaven 1 t/m </a:t>
            </a:r>
            <a:r>
              <a:rPr lang="nl-NL" dirty="0" smtClean="0"/>
              <a:t>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078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345</Words>
  <Application>Microsoft Office PowerPoint</Application>
  <PresentationFormat>Diavoorstelling (4:3)</PresentationFormat>
  <Paragraphs>128</Paragraphs>
  <Slides>23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Kantoorthema</vt:lpstr>
      <vt:lpstr>PowerPoint-presentatie</vt:lpstr>
      <vt:lpstr>Planning</vt:lpstr>
      <vt:lpstr>3.6 Bankkrediet</vt:lpstr>
      <vt:lpstr>Soorten bankkrediet</vt:lpstr>
      <vt:lpstr>Opdrachten: de antwoorden blz. 222</vt:lpstr>
      <vt:lpstr>3.7 Leverancierskrediet</vt:lpstr>
      <vt:lpstr>Voorbeelden</vt:lpstr>
      <vt:lpstr>Omrekenen naar % per jaar</vt:lpstr>
      <vt:lpstr>Opgaven</vt:lpstr>
      <vt:lpstr>Opgaven: de antwoorden</vt:lpstr>
      <vt:lpstr>Leasing</vt:lpstr>
      <vt:lpstr>3.8 Leasing</vt:lpstr>
      <vt:lpstr>PowerPoint-presentatie</vt:lpstr>
      <vt:lpstr>Opdrachten</vt:lpstr>
      <vt:lpstr>Opgaven: de antwoorden</vt:lpstr>
      <vt:lpstr>Opgaven: de antwoorden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53</cp:revision>
  <dcterms:created xsi:type="dcterms:W3CDTF">2013-11-15T15:05:42Z</dcterms:created>
  <dcterms:modified xsi:type="dcterms:W3CDTF">2016-12-06T10:28:01Z</dcterms:modified>
</cp:coreProperties>
</file>